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4" r:id="rId3"/>
    <p:sldId id="265" r:id="rId4"/>
    <p:sldId id="375" r:id="rId5"/>
    <p:sldId id="376" r:id="rId6"/>
    <p:sldId id="377" r:id="rId7"/>
    <p:sldId id="373" r:id="rId8"/>
    <p:sldId id="273" r:id="rId9"/>
    <p:sldId id="347" r:id="rId10"/>
    <p:sldId id="336" r:id="rId11"/>
    <p:sldId id="344" r:id="rId12"/>
    <p:sldId id="378" r:id="rId13"/>
    <p:sldId id="366" r:id="rId14"/>
    <p:sldId id="374" r:id="rId15"/>
    <p:sldId id="368" r:id="rId16"/>
    <p:sldId id="379" r:id="rId17"/>
    <p:sldId id="372" r:id="rId18"/>
    <p:sldId id="335" r:id="rId19"/>
  </p:sldIdLst>
  <p:sldSz cx="9144000" cy="6858000" type="screen4x3"/>
  <p:notesSz cx="6858000" cy="10001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3B6D"/>
    <a:srgbClr val="FFCC66"/>
    <a:srgbClr val="00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558" autoAdjust="0"/>
    <p:restoredTop sz="94433" autoAdjust="0"/>
  </p:normalViewPr>
  <p:slideViewPr>
    <p:cSldViewPr>
      <p:cViewPr varScale="1">
        <p:scale>
          <a:sx n="71" d="100"/>
          <a:sy n="71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70" d="100"/>
          <a:sy n="70" d="100"/>
        </p:scale>
        <p:origin x="-3528" y="312"/>
      </p:cViewPr>
      <p:guideLst>
        <p:guide orient="horz" pos="315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77340-C575-D04A-A0B1-EFCE6CC873F3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996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996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F167D-F049-3548-8BA3-52D32C6B15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16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500063"/>
          </a:xfrm>
          <a:prstGeom prst="rect">
            <a:avLst/>
          </a:prstGeom>
        </p:spPr>
        <p:txBody>
          <a:bodyPr vert="horz" lIns="91720" tIns="45860" rIns="91720" bIns="4586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500063"/>
          </a:xfrm>
          <a:prstGeom prst="rect">
            <a:avLst/>
          </a:prstGeom>
        </p:spPr>
        <p:txBody>
          <a:bodyPr vert="horz" lIns="91720" tIns="45860" rIns="91720" bIns="45860" rtlCol="0"/>
          <a:lstStyle>
            <a:lvl1pPr algn="r">
              <a:defRPr sz="1200"/>
            </a:lvl1pPr>
          </a:lstStyle>
          <a:p>
            <a:fld id="{0959E10E-F52A-499B-9C0A-C4D7B46582AC}" type="datetimeFigureOut">
              <a:rPr lang="ko-KR" altLang="en-US" smtClean="0"/>
              <a:pPr/>
              <a:t>2018-03-19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50888"/>
            <a:ext cx="50006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0" tIns="45860" rIns="91720" bIns="4586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750595"/>
            <a:ext cx="5486400" cy="4500562"/>
          </a:xfrm>
          <a:prstGeom prst="rect">
            <a:avLst/>
          </a:prstGeom>
        </p:spPr>
        <p:txBody>
          <a:bodyPr vert="horz" lIns="91720" tIns="45860" rIns="91720" bIns="4586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99453"/>
            <a:ext cx="2971800" cy="500063"/>
          </a:xfrm>
          <a:prstGeom prst="rect">
            <a:avLst/>
          </a:prstGeom>
        </p:spPr>
        <p:txBody>
          <a:bodyPr vert="horz" lIns="91720" tIns="45860" rIns="91720" bIns="4586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5" y="9499453"/>
            <a:ext cx="2971800" cy="500063"/>
          </a:xfrm>
          <a:prstGeom prst="rect">
            <a:avLst/>
          </a:prstGeom>
        </p:spPr>
        <p:txBody>
          <a:bodyPr vert="horz" lIns="91720" tIns="45860" rIns="91720" bIns="45860" rtlCol="0" anchor="b"/>
          <a:lstStyle>
            <a:lvl1pPr algn="r">
              <a:defRPr sz="1200"/>
            </a:lvl1pPr>
          </a:lstStyle>
          <a:p>
            <a:fld id="{B8D5C958-404B-434C-B366-C7AD646375C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7531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5C958-404B-434C-B366-C7AD646375C7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2835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5C958-404B-434C-B366-C7AD646375C7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776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5222" indent="-286624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6496" indent="-22929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5094" indent="-22929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3692" indent="-22929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22291" indent="-229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80889" indent="-229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9488" indent="-229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8085" indent="-2292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E71A43A-BF29-47A0-9695-819D95341A80}" type="slidenum">
              <a:rPr lang="en-US" altLang="ko-KR" smtClean="0"/>
              <a:pPr eaLnBrk="1" hangingPunct="1"/>
              <a:t>14</a:t>
            </a:fld>
            <a:endParaRPr lang="en-US" altLang="ko-K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50888"/>
            <a:ext cx="4995862" cy="37480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27" y="4750595"/>
            <a:ext cx="5030549" cy="45005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820" y="9498057"/>
            <a:ext cx="2972119" cy="50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4" tIns="49528" rIns="99054" bIns="49528" anchor="b"/>
          <a:lstStyle/>
          <a:p>
            <a:pPr algn="r"/>
            <a:fld id="{75196470-40E3-41F6-A5AC-186088C271F6}" type="slidenum">
              <a:rPr lang="en-US" altLang="ko-KR" sz="1300"/>
              <a:pPr algn="r"/>
              <a:t>15</a:t>
            </a:fld>
            <a:endParaRPr lang="en-US" altLang="ko-KR" sz="1300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776EA-1C12-1B4D-B091-3B332B7695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6891867" y="6434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380133" y="2658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3762984"/>
      </p:ext>
    </p:extLst>
  </p:cSld>
  <p:clrMapOvr>
    <a:masterClrMapping/>
  </p:clrMapOvr>
  <p:transition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2158234"/>
      </p:ext>
    </p:extLst>
  </p:cSld>
  <p:clrMapOvr>
    <a:masterClrMapping/>
  </p:clrMapOvr>
  <p:transition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948079"/>
      </p:ext>
    </p:extLst>
  </p:cSld>
  <p:clrMapOvr>
    <a:masterClrMapping/>
  </p:clrMapOvr>
  <p:transition advTm="5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68874" y="0"/>
            <a:ext cx="7482254" cy="585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advTm="5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4462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44462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2338" y="3938589"/>
            <a:ext cx="4044462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C82F5-DA8B-4F3C-9D3F-5B0F5A87746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0680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869183"/>
      </p:ext>
    </p:extLst>
  </p:cSld>
  <p:clrMapOvr>
    <a:masterClrMapping/>
  </p:clrMapOvr>
  <p:transition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593806"/>
      </p:ext>
    </p:extLst>
  </p:cSld>
  <p:clrMapOvr>
    <a:masterClrMapping/>
  </p:clrMapOvr>
  <p:transition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2883120"/>
      </p:ext>
    </p:extLst>
  </p:cSld>
  <p:clrMapOvr>
    <a:masterClrMapping/>
  </p:clrMapOvr>
  <p:transition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1783158"/>
      </p:ext>
    </p:extLst>
  </p:cSld>
  <p:clrMapOvr>
    <a:masterClrMapping/>
  </p:clrMapOvr>
  <p:transition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767809"/>
      </p:ext>
    </p:extLst>
  </p:cSld>
  <p:clrMapOvr>
    <a:masterClrMapping/>
  </p:clrMapOvr>
  <p:transition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111728"/>
      </p:ext>
    </p:extLst>
  </p:cSld>
  <p:clrMapOvr>
    <a:masterClrMapping/>
  </p:clrMapOvr>
  <p:transition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28991"/>
      </p:ext>
    </p:extLst>
  </p:cSld>
  <p:clrMapOvr>
    <a:masterClrMapping/>
  </p:clrMapOvr>
  <p:transition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45093"/>
      </p:ext>
    </p:extLst>
  </p:cSld>
  <p:clrMapOvr>
    <a:masterClrMapping/>
  </p:clrMapOvr>
  <p:transition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16F1-8F7A-44B3-9DB7-43FB68C1881C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4D1D-C213-44FE-9C42-04B69F225C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직사각형 10"/>
          <p:cNvSpPr/>
          <p:nvPr userDrawn="1"/>
        </p:nvSpPr>
        <p:spPr>
          <a:xfrm>
            <a:off x="3347864" y="6309320"/>
            <a:ext cx="5796136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200" dirty="0" smtClean="0"/>
              <a:t>подогрев автомобильных сидений</a:t>
            </a:r>
            <a:endParaRPr lang="en-US" sz="1200" dirty="0"/>
          </a:p>
        </p:txBody>
      </p:sp>
      <p:pic>
        <p:nvPicPr>
          <p:cNvPr id="17" name="Изображение 16" descr="Лого_теплодом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0097" y="6237312"/>
            <a:ext cx="1865759" cy="504056"/>
          </a:xfrm>
          <a:prstGeom prst="rect">
            <a:avLst/>
          </a:prstGeom>
        </p:spPr>
      </p:pic>
      <p:sp>
        <p:nvSpPr>
          <p:cNvPr id="18" name="직사각형 10"/>
          <p:cNvSpPr/>
          <p:nvPr userDrawn="1"/>
        </p:nvSpPr>
        <p:spPr>
          <a:xfrm>
            <a:off x="0" y="6309320"/>
            <a:ext cx="1331640" cy="432048"/>
          </a:xfrm>
          <a:prstGeom prst="rect">
            <a:avLst/>
          </a:prstGeom>
          <a:solidFill>
            <a:srgbClr val="223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9" name="직사각형 10"/>
          <p:cNvSpPr/>
          <p:nvPr userDrawn="1"/>
        </p:nvSpPr>
        <p:spPr>
          <a:xfrm>
            <a:off x="0" y="718985"/>
            <a:ext cx="7092280" cy="1177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0" name="직사각형 10"/>
          <p:cNvSpPr/>
          <p:nvPr userDrawn="1"/>
        </p:nvSpPr>
        <p:spPr>
          <a:xfrm>
            <a:off x="7524328" y="718985"/>
            <a:ext cx="1619672" cy="1177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7092280" y="620688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Изображение 13" descr="Теплодом_мал.jp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4288" y="548680"/>
            <a:ext cx="298227" cy="43204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871200" y="1202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831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</p:sldLayoutIdLst>
  <p:transition advTm="500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149080"/>
            <a:ext cx="7380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휴먼엑스포" pitchFamily="18" charset="-127"/>
              </a:rPr>
              <a:t>Теплодом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 Rounded MT Bold" pitchFamily="34" charset="0"/>
              <a:ea typeface="휴먼엑스포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088" y="1844824"/>
            <a:ext cx="75963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6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휴먼엑스포" pitchFamily="18" charset="-127"/>
              </a:rPr>
              <a:t>Системы обогрева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sz="6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휴먼엑스포" pitchFamily="18" charset="-127"/>
              </a:rPr>
              <a:t>сидений</a:t>
            </a:r>
            <a:endParaRPr kumimoji="0" lang="ko-KR" altLang="en-US" sz="60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휴먼엑스포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4941168"/>
            <a:ext cx="2917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휴먼엑스포" pitchFamily="18" charset="-127"/>
              </a:rPr>
              <a:t>2018</a:t>
            </a:r>
            <a:endParaRPr kumimoji="0" lang="ko-KR" altLang="en-US" sz="28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휴먼엑스포" pitchFamily="18" charset="-127"/>
            </a:endParaRPr>
          </a:p>
        </p:txBody>
      </p:sp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79512" y="-99392"/>
            <a:ext cx="64514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2.</a:t>
            </a: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3</a:t>
            </a: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Нагревательные элементы, изготовленные </a:t>
            </a:r>
          </a:p>
          <a:p>
            <a:pPr latinLnBrk="1">
              <a:buFont typeface="Wingdings" pitchFamily="2" charset="2"/>
              <a:buNone/>
            </a:pP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на автоматических вышивальных машинах</a:t>
            </a:r>
            <a:endParaRPr kumimoji="1" lang="en-US" altLang="ko-KR" sz="2400" b="1" dirty="0">
              <a:ea typeface="휴먼엑스포" pitchFamily="18" charset="-127"/>
              <a:cs typeface="Arial Unicode MS" pitchFamily="50" charset="-127"/>
            </a:endParaRPr>
          </a:p>
        </p:txBody>
      </p:sp>
      <p:pic>
        <p:nvPicPr>
          <p:cNvPr id="3" name="Изображение 2" descr="теплодом2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38998" y="1268760"/>
            <a:ext cx="1617178" cy="2393423"/>
          </a:xfrm>
          <a:prstGeom prst="rect">
            <a:avLst/>
          </a:prstGeom>
        </p:spPr>
      </p:pic>
      <p:pic>
        <p:nvPicPr>
          <p:cNvPr id="5" name="Изображение 4" descr="теплодом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552" y="1196752"/>
            <a:ext cx="1567128" cy="2531376"/>
          </a:xfrm>
          <a:prstGeom prst="rect">
            <a:avLst/>
          </a:prstGeom>
        </p:spPr>
      </p:pic>
      <p:pic>
        <p:nvPicPr>
          <p:cNvPr id="6" name="Изображение 5" descr="IMG_811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27784" y="1268760"/>
            <a:ext cx="1681865" cy="2407287"/>
          </a:xfrm>
          <a:prstGeom prst="rect">
            <a:avLst/>
          </a:prstGeom>
        </p:spPr>
      </p:pic>
      <p:pic>
        <p:nvPicPr>
          <p:cNvPr id="11" name="Изображение 10" descr="IMG_812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2200" y="1268760"/>
            <a:ext cx="2592288" cy="2379334"/>
          </a:xfrm>
          <a:prstGeom prst="rect">
            <a:avLst/>
          </a:prstGeom>
        </p:spPr>
      </p:pic>
      <p:graphicFrame>
        <p:nvGraphicFramePr>
          <p:cNvPr id="14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1033335"/>
              </p:ext>
            </p:extLst>
          </p:nvPr>
        </p:nvGraphicFramePr>
        <p:xfrm>
          <a:off x="179512" y="3933056"/>
          <a:ext cx="8784976" cy="2188464"/>
        </p:xfrm>
        <a:graphic>
          <a:graphicData uri="http://schemas.openxmlformats.org/drawingml/2006/table">
            <a:tbl>
              <a:tblPr/>
              <a:tblGrid>
                <a:gridCol w="2020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7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Технические параметры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12-36 Вольт, максимум 100 Ватт</a:t>
                      </a:r>
                      <a:endParaRPr lang="en-US" sz="1300" dirty="0" smtClean="0">
                        <a:latin typeface="Arial Rounded MT Bold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Тип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Углеродный/комбинированный</a:t>
                      </a:r>
                      <a:endParaRPr lang="en-US" sz="1300" dirty="0">
                        <a:latin typeface="Arial Rounded MT Bold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9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Основной материал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Углеродная нить 75/100/205/215 ТЕКС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Нетканые материалы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Медные проводники</a:t>
                      </a:r>
                      <a:endParaRPr kumimoji="1" lang="ko-KR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Преимущества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Высокая эластичность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Максимально</a:t>
                      </a: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 возможное распределение тепла по поверхности нагревателя,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возможно комбинировать с нагревательным проводом</a:t>
                      </a:r>
                      <a:endParaRPr lang="en-US" altLang="ko-KR" sz="1300" b="0" dirty="0" smtClean="0">
                        <a:solidFill>
                          <a:schemeClr val="tx1"/>
                        </a:solidFill>
                        <a:latin typeface="Arial Rounded MT Bold" pitchFamily="34" charset="0"/>
                        <a:ea typeface="휴먼모음T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1649038"/>
              </p:ext>
            </p:extLst>
          </p:nvPr>
        </p:nvGraphicFramePr>
        <p:xfrm>
          <a:off x="179512" y="1052736"/>
          <a:ext cx="8784976" cy="50718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5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48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УК1</a:t>
                      </a:r>
                      <a:endParaRPr lang="en-US" sz="1400" b="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УК2</a:t>
                      </a:r>
                      <a:endParaRPr lang="en-US" sz="1400" b="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УК</a:t>
                      </a:r>
                      <a:r>
                        <a:rPr lang="ru-RU" sz="1400" b="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 3</a:t>
                      </a:r>
                      <a:endParaRPr lang="en-US" sz="1400" b="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74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Блок управления в сборе</a:t>
                      </a:r>
                      <a:endParaRPr lang="en-US" sz="1400" b="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ea typeface="+mn-ea"/>
                          <a:cs typeface="+mn-cs"/>
                        </a:rPr>
                        <a:t>Плата</a:t>
                      </a:r>
                      <a:r>
                        <a:rPr lang="ru-RU" sz="1400" baseline="0" dirty="0" smtClean="0">
                          <a:latin typeface="+mn-lt"/>
                          <a:ea typeface="+mn-ea"/>
                          <a:cs typeface="+mn-cs"/>
                        </a:rPr>
                        <a:t> управления</a:t>
                      </a:r>
                      <a:endParaRPr lang="en-US" sz="140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Размер</a:t>
                      </a:r>
                      <a:endParaRPr lang="en-US" sz="140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44</a:t>
                      </a:r>
                      <a:r>
                        <a:rPr lang="en-US" sz="1400" dirty="0" smtClean="0">
                          <a:latin typeface="+mn-lt"/>
                        </a:rPr>
                        <a:t>mm*</a:t>
                      </a:r>
                      <a:r>
                        <a:rPr lang="ru-RU" sz="1400" dirty="0" smtClean="0">
                          <a:latin typeface="+mn-lt"/>
                        </a:rPr>
                        <a:t>50</a:t>
                      </a:r>
                      <a:r>
                        <a:rPr lang="en-US" sz="1400" dirty="0" smtClean="0">
                          <a:latin typeface="+mn-lt"/>
                        </a:rPr>
                        <a:t>mm</a:t>
                      </a:r>
                      <a:endParaRPr lang="en-US" sz="140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34</a:t>
                      </a:r>
                      <a:r>
                        <a:rPr lang="en-US" sz="1400" dirty="0" smtClean="0">
                          <a:latin typeface="+mn-lt"/>
                        </a:rPr>
                        <a:t>mm*</a:t>
                      </a:r>
                      <a:r>
                        <a:rPr lang="ru-RU" sz="1400" dirty="0" smtClean="0">
                          <a:latin typeface="+mn-lt"/>
                        </a:rPr>
                        <a:t>38</a:t>
                      </a:r>
                      <a:r>
                        <a:rPr lang="en-US" sz="1400" dirty="0" smtClean="0">
                          <a:latin typeface="+mn-lt"/>
                        </a:rPr>
                        <a:t>mm</a:t>
                      </a:r>
                      <a:endParaRPr lang="en-US" sz="140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45</a:t>
                      </a:r>
                      <a:r>
                        <a:rPr lang="en-US" sz="1400" dirty="0" smtClean="0">
                          <a:latin typeface="+mn-lt"/>
                        </a:rPr>
                        <a:t>mm*30mm</a:t>
                      </a:r>
                      <a:endParaRPr lang="en-US" sz="140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181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Технические параметры</a:t>
                      </a:r>
                      <a:endParaRPr lang="en-US" sz="1400" dirty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1.  Напряжение питания – 12 Вольт;</a:t>
                      </a:r>
                      <a:endParaRPr lang="en-US" sz="100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2.  Потребляемая мощность нагревателей одного сиденья – до 70 Ватт;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3.  Автоматическое отключения через 30 минут после начала работы;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4.  Автоматическое отключение при К.З. и искрении с индикацией;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5.  4 режима нагрева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1.  Напряжение питания – 12 Вольт;</a:t>
                      </a:r>
                      <a:endParaRPr lang="en-US" sz="100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2.  Потребляемая мощность нагревателей одного сиденья – до 70 Ватт;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3.  Автоматическое отключения через 30 минут после начала работы;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4.  Автоматическое отключение при К.З. и искрении с индикацией;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5.  8 режимов нагрева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1.  Напряжение питания – 12 Вольт;</a:t>
                      </a:r>
                      <a:endParaRPr lang="en-US" sz="1000" dirty="0" smtClean="0">
                        <a:latin typeface="+mn-lt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2.  Потребляемая мощность нагревателей одного сиденья – до 60 Ватт;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3.  Автоматическое отключение при К.З. и искрении с индикацией;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4. </a:t>
                      </a:r>
                      <a:r>
                        <a:rPr lang="ru-RU" sz="1000" baseline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3 режима </a:t>
                      </a:r>
                      <a:r>
                        <a:rPr lang="ru-RU" sz="1000" baseline="0" dirty="0" smtClean="0">
                          <a:latin typeface="+mn-lt"/>
                          <a:ea typeface="Arial Unicode MS" pitchFamily="50" charset="-127"/>
                          <a:cs typeface="Arial Unicode MS" pitchFamily="50" charset="-127"/>
                        </a:rPr>
                        <a:t>нагрева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79512" y="87015"/>
            <a:ext cx="6192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2.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4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Электронные блоки управления </a:t>
            </a:r>
          </a:p>
        </p:txBody>
      </p:sp>
      <p:pic>
        <p:nvPicPr>
          <p:cNvPr id="2" name="Изображение 1" descr="IMG_518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99992" y="2996952"/>
            <a:ext cx="1440160" cy="1440160"/>
          </a:xfrm>
          <a:prstGeom prst="rect">
            <a:avLst/>
          </a:prstGeom>
        </p:spPr>
      </p:pic>
      <p:pic>
        <p:nvPicPr>
          <p:cNvPr id="3" name="Изображение 2" descr="IMG_518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9712" y="2996952"/>
            <a:ext cx="1440160" cy="1440160"/>
          </a:xfrm>
          <a:prstGeom prst="rect">
            <a:avLst/>
          </a:prstGeom>
        </p:spPr>
      </p:pic>
      <p:pic>
        <p:nvPicPr>
          <p:cNvPr id="16" name="Изображение 15" descr="DSCF18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9712" y="1415095"/>
            <a:ext cx="1440161" cy="1453028"/>
          </a:xfrm>
          <a:prstGeom prst="rect">
            <a:avLst/>
          </a:prstGeom>
        </p:spPr>
      </p:pic>
      <p:pic>
        <p:nvPicPr>
          <p:cNvPr id="17" name="Изображение 16" descr="DSCF182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4967" y="1412776"/>
            <a:ext cx="847929" cy="1436942"/>
          </a:xfrm>
          <a:prstGeom prst="rect">
            <a:avLst/>
          </a:prstGeom>
        </p:spPr>
      </p:pic>
      <p:pic>
        <p:nvPicPr>
          <p:cNvPr id="10" name="Рисунок 9" descr="\\Leonidnew\data\Теплодом\Договора\Теплодом\Новый ТЕПЛОДОМ\Нагреватель Емеля\Макет\УК\Фото кнопок\Кнопка УК3\Рисунок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556792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0" descr="IMGP121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3" y="2996952"/>
            <a:ext cx="1440160" cy="1440160"/>
          </a:xfrm>
          <a:prstGeom prst="rect">
            <a:avLst/>
          </a:prstGeom>
        </p:spPr>
      </p:pic>
    </p:spTree>
  </p:cSld>
  <p:clrMapOvr>
    <a:masterClrMapping/>
  </p:clrMapOvr>
  <p:transition advTm="10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79512" y="116632"/>
            <a:ext cx="6025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ru-RU" altLang="ko-KR" sz="2800" b="1" dirty="0">
                <a:ea typeface="휴먼엑스포" pitchFamily="18" charset="-127"/>
                <a:cs typeface="Arial Unicode MS" pitchFamily="50" charset="-127"/>
              </a:rPr>
              <a:t>2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.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5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Олимпийские объекты, стадионы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pic>
        <p:nvPicPr>
          <p:cNvPr id="2" name="Изображение 1" descr="8d6aa774f94daf0fb10e9ac09d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1" t="4301" r="1554" b="3223"/>
          <a:stretch/>
        </p:blipFill>
        <p:spPr>
          <a:xfrm>
            <a:off x="971601" y="1322214"/>
            <a:ext cx="3240457" cy="2238636"/>
          </a:xfrm>
          <a:prstGeom prst="rect">
            <a:avLst/>
          </a:prstGeom>
        </p:spPr>
      </p:pic>
      <p:pic>
        <p:nvPicPr>
          <p:cNvPr id="5" name="Изображение 4" descr="Снимок экрана 2015-02-26 в 19.34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5" b="2502"/>
          <a:stretch/>
        </p:blipFill>
        <p:spPr>
          <a:xfrm>
            <a:off x="971600" y="3626470"/>
            <a:ext cx="3242641" cy="21787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11560" y="908720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VIP-</a:t>
            </a:r>
            <a:r>
              <a:rPr lang="ru-RU" sz="2000" dirty="0" smtClean="0">
                <a:solidFill>
                  <a:srgbClr val="FF0000"/>
                </a:solidFill>
              </a:rPr>
              <a:t>трибуны на стадионе «ФИШТ» на Олимпийских играх-2014 в г.Сочи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792" y="5899258"/>
            <a:ext cx="853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Более 3000 кресел на стадионах «ЦСК», «СПАРТАК»</a:t>
            </a:r>
            <a:endParaRPr lang="ru-RU" sz="2400" b="1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789040"/>
            <a:ext cx="1619590" cy="2016224"/>
          </a:xfrm>
          <a:prstGeom prst="rect">
            <a:avLst/>
          </a:prstGeom>
        </p:spPr>
      </p:pic>
      <p:pic>
        <p:nvPicPr>
          <p:cNvPr id="10" name="Изображение 9" descr="трибуна фишт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322214"/>
            <a:ext cx="2952328" cy="221424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714" y="3717032"/>
            <a:ext cx="1278686" cy="104371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4869160"/>
            <a:ext cx="1262752" cy="94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088941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195736" y="2721694"/>
            <a:ext cx="49739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ru-RU" altLang="ko-KR" sz="5400" b="1" dirty="0" smtClean="0">
                <a:ea typeface="휴먼엑스포" pitchFamily="18" charset="-127"/>
                <a:cs typeface="Arial Unicode MS" pitchFamily="50" charset="-127"/>
              </a:rPr>
              <a:t>3.Производство</a:t>
            </a:r>
            <a:endParaRPr kumimoji="1" lang="en-US" altLang="ko-KR" sz="5400" b="1" dirty="0">
              <a:ea typeface="휴먼엑스포" pitchFamily="18" charset="-127"/>
              <a:cs typeface="Arial Unicode MS" pitchFamily="50" charset="-127"/>
            </a:endParaRPr>
          </a:p>
        </p:txBody>
      </p:sp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окончательная сборк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437112"/>
            <a:ext cx="2088232" cy="1008112"/>
          </a:xfrm>
          <a:prstGeom prst="rect">
            <a:avLst/>
          </a:prstGeom>
        </p:spPr>
      </p:pic>
      <p:pic>
        <p:nvPicPr>
          <p:cNvPr id="22" name="Picture 6" descr="C:\Users\Lenovo-PC\Рабочий стол\IMG_6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509120"/>
            <a:ext cx="2088232" cy="936104"/>
          </a:xfrm>
          <a:prstGeom prst="rect">
            <a:avLst/>
          </a:prstGeom>
          <a:noFill/>
        </p:spPr>
      </p:pic>
      <p:graphicFrame>
        <p:nvGraphicFramePr>
          <p:cNvPr id="28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5815599"/>
              </p:ext>
            </p:extLst>
          </p:nvPr>
        </p:nvGraphicFramePr>
        <p:xfrm>
          <a:off x="2339753" y="4149080"/>
          <a:ext cx="2088232" cy="1722941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31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Проверка</a:t>
                      </a:r>
                      <a:endParaRPr kumimoji="0" lang="ko-KR" altLang="en-US" sz="99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100% контроль, соответствие  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9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рабочим параметрам</a:t>
                      </a:r>
                      <a:endParaRPr kumimoji="0" lang="ko-KR" altLang="en-US" sz="9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1" name="Стрелка вправо 40"/>
          <p:cNvSpPr/>
          <p:nvPr/>
        </p:nvSpPr>
        <p:spPr>
          <a:xfrm rot="10800000">
            <a:off x="827584" y="3645024"/>
            <a:ext cx="7200800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7632340" y="3392996"/>
            <a:ext cx="720080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827584" y="3068960"/>
            <a:ext cx="7272808" cy="360040"/>
          </a:xfrm>
          <a:prstGeom prst="rightArrow">
            <a:avLst>
              <a:gd name="adj1" fmla="val 50000"/>
              <a:gd name="adj2" fmla="val 9703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prstTxWarp prst="textRingOutside">
              <a:avLst>
                <a:gd name="adj" fmla="val 50000"/>
              </a:avLst>
            </a:prstTxWarp>
          </a:bodyPr>
          <a:lstStyle/>
          <a:p>
            <a:pPr algn="ctr"/>
            <a:endParaRPr lang="ru-RU" dirty="0"/>
          </a:p>
        </p:txBody>
      </p:sp>
      <p:pic>
        <p:nvPicPr>
          <p:cNvPr id="16" name="Picture 2" descr="C:\Users\Lenovo-PC\Рабочий стол\IMG_6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556792"/>
            <a:ext cx="2160240" cy="936104"/>
          </a:xfrm>
          <a:prstGeom prst="rect">
            <a:avLst/>
          </a:prstGeom>
          <a:noFill/>
        </p:spPr>
      </p:pic>
      <p:graphicFrame>
        <p:nvGraphicFramePr>
          <p:cNvPr id="24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3776458"/>
              </p:ext>
            </p:extLst>
          </p:nvPr>
        </p:nvGraphicFramePr>
        <p:xfrm>
          <a:off x="2362076" y="1196752"/>
          <a:ext cx="2137916" cy="1742412"/>
        </p:xfrm>
        <a:graphic>
          <a:graphicData uri="http://schemas.openxmlformats.org/drawingml/2006/table">
            <a:tbl>
              <a:tblPr/>
              <a:tblGrid>
                <a:gridCol w="2137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Производство</a:t>
                      </a:r>
                      <a:r>
                        <a:rPr kumimoji="1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 </a:t>
                      </a:r>
                      <a:r>
                        <a:rPr kumimoji="1" lang="ru-R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нагревателя</a:t>
                      </a:r>
                      <a:endParaRPr kumimoji="1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Ручная оснастка,  швейные и 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 </a:t>
                      </a:r>
                      <a:endParaRPr kumimoji="1" lang="ru-RU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вышивальные машины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270809" y="97468"/>
            <a:ext cx="7181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ko-KR" sz="2800" b="1" dirty="0" smtClean="0">
                <a:ea typeface="휴먼엑스포" pitchFamily="18" charset="-127"/>
              </a:rPr>
              <a:t>3.1 Схема производственного процесса</a:t>
            </a:r>
            <a:r>
              <a:rPr lang="en-US" altLang="ko-KR" sz="2800" b="1" dirty="0" smtClean="0">
                <a:ea typeface="휴먼엑스포" pitchFamily="18" charset="-127"/>
              </a:rPr>
              <a:t> </a:t>
            </a:r>
            <a:endParaRPr lang="en-US" altLang="ko-KR" sz="2800" b="1" dirty="0">
              <a:ea typeface="휴먼엑스포" pitchFamily="18" charset="-127"/>
            </a:endParaRPr>
          </a:p>
        </p:txBody>
      </p:sp>
      <p:pic>
        <p:nvPicPr>
          <p:cNvPr id="17" name="Picture 5" descr="C:\Users\Lenovo-PC\Рабочий стол\IMG_6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556792"/>
            <a:ext cx="2016224" cy="936103"/>
          </a:xfrm>
          <a:prstGeom prst="rect">
            <a:avLst/>
          </a:prstGeom>
          <a:noFill/>
        </p:spPr>
      </p:pic>
      <p:pic>
        <p:nvPicPr>
          <p:cNvPr id="18" name="Picture 4" descr="C:\Users\Lenovo-PC\Рабочий стол\IMG_62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556792"/>
            <a:ext cx="2016224" cy="936104"/>
          </a:xfrm>
          <a:prstGeom prst="rect">
            <a:avLst/>
          </a:prstGeom>
          <a:noFill/>
        </p:spPr>
      </p:pic>
      <p:pic>
        <p:nvPicPr>
          <p:cNvPr id="19" name="Picture 3" descr="C:\Users\Lenovo-PC\Рабочий стол\IMG_62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4509120"/>
            <a:ext cx="2016224" cy="936104"/>
          </a:xfrm>
          <a:prstGeom prst="rect">
            <a:avLst/>
          </a:prstGeom>
          <a:noFill/>
        </p:spPr>
      </p:pic>
      <p:pic>
        <p:nvPicPr>
          <p:cNvPr id="20" name="Изображение 19" descr="DSCF446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509120"/>
            <a:ext cx="2016224" cy="936104"/>
          </a:xfrm>
          <a:prstGeom prst="rect">
            <a:avLst/>
          </a:prstGeom>
        </p:spPr>
      </p:pic>
      <p:graphicFrame>
        <p:nvGraphicFramePr>
          <p:cNvPr id="25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909041"/>
              </p:ext>
            </p:extLst>
          </p:nvPr>
        </p:nvGraphicFramePr>
        <p:xfrm>
          <a:off x="4716016" y="1196752"/>
          <a:ext cx="1993900" cy="1742412"/>
        </p:xfrm>
        <a:graphic>
          <a:graphicData uri="http://schemas.openxmlformats.org/drawingml/2006/table">
            <a:tbl>
              <a:tblPr/>
              <a:tblGrid>
                <a:gridCol w="1993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31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Промежуточный контроль</a:t>
                      </a:r>
                      <a:endParaRPr kumimoji="1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2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Визуальная проверка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 нагревательного элемента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6" name="Group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4721572"/>
              </p:ext>
            </p:extLst>
          </p:nvPr>
        </p:nvGraphicFramePr>
        <p:xfrm>
          <a:off x="6948264" y="1196752"/>
          <a:ext cx="2025700" cy="1742412"/>
        </p:xfrm>
        <a:graphic>
          <a:graphicData uri="http://schemas.openxmlformats.org/drawingml/2006/table">
            <a:tbl>
              <a:tblPr/>
              <a:tblGrid>
                <a:gridCol w="2025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6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Раскрой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41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Аппаратный, 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либо ручной раскрой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7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1071021"/>
              </p:ext>
            </p:extLst>
          </p:nvPr>
        </p:nvGraphicFramePr>
        <p:xfrm>
          <a:off x="6948264" y="4149080"/>
          <a:ext cx="2016224" cy="1728192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9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Электромонтаж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6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Производство жгута проводки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9" name="Group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8621714"/>
              </p:ext>
            </p:extLst>
          </p:nvPr>
        </p:nvGraphicFramePr>
        <p:xfrm>
          <a:off x="179512" y="4149080"/>
          <a:ext cx="1993900" cy="1709851"/>
        </p:xfrm>
        <a:graphic>
          <a:graphicData uri="http://schemas.openxmlformats.org/drawingml/2006/table">
            <a:tbl>
              <a:tblPr/>
              <a:tblGrid>
                <a:gridCol w="1993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Идентификация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Печать этикеток, упаковка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385" marR="84385" marT="45728" marB="457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0" name="Group 1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4294106"/>
              </p:ext>
            </p:extLst>
          </p:nvPr>
        </p:nvGraphicFramePr>
        <p:xfrm>
          <a:off x="4644008" y="4149080"/>
          <a:ext cx="2088232" cy="1728192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89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Сборка</a:t>
                      </a:r>
                      <a:endParaRPr kumimoji="1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4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1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Монтаж термодатчика и</a:t>
                      </a:r>
                    </a:p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 окончательная сборка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428" marR="84428" marT="45717" marB="45717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1" name="Стрелка вправо 30"/>
          <p:cNvSpPr/>
          <p:nvPr/>
        </p:nvSpPr>
        <p:spPr>
          <a:xfrm>
            <a:off x="827584" y="3068960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3059832" y="3068960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5364088" y="3068960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0800000">
            <a:off x="5364088" y="3645024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0800000">
            <a:off x="3059832" y="3645024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10800000">
            <a:off x="827584" y="3645024"/>
            <a:ext cx="648072" cy="360040"/>
          </a:xfrm>
          <a:prstGeom prst="rightArrow">
            <a:avLst>
              <a:gd name="adj1" fmla="val 50000"/>
              <a:gd name="adj2" fmla="val 7743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Входной контроль_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1910526" cy="936104"/>
          </a:xfrm>
          <a:prstGeom prst="rect">
            <a:avLst/>
          </a:prstGeom>
        </p:spPr>
      </p:pic>
      <p:graphicFrame>
        <p:nvGraphicFramePr>
          <p:cNvPr id="23" name="Group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6199047"/>
              </p:ext>
            </p:extLst>
          </p:nvPr>
        </p:nvGraphicFramePr>
        <p:xfrm>
          <a:off x="179512" y="1196752"/>
          <a:ext cx="1911350" cy="1733400"/>
        </p:xfrm>
        <a:graphic>
          <a:graphicData uri="http://schemas.openxmlformats.org/drawingml/2006/table">
            <a:tbl>
              <a:tblPr/>
              <a:tblGrid>
                <a:gridCol w="1911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47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Rounded MT Bold" pitchFamily="34" charset="0"/>
                          <a:ea typeface="굴림" pitchFamily="50" charset="-127"/>
                        </a:rPr>
                        <a:t>Входной контроль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굴림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2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Выборочная проверка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84428" marR="84428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007366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75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76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3" name="그룹 36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73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74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4" name="그룹 46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71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72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5" name="그룹 57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69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70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6" name="그룹 88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67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68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pSp>
        <p:nvGrpSpPr>
          <p:cNvPr id="7" name="그룹 94"/>
          <p:cNvGrpSpPr>
            <a:grpSpLocks/>
          </p:cNvGrpSpPr>
          <p:nvPr/>
        </p:nvGrpSpPr>
        <p:grpSpPr bwMode="auto">
          <a:xfrm>
            <a:off x="0" y="0"/>
            <a:ext cx="0" cy="0"/>
            <a:chOff x="0" y="0"/>
            <a:chExt cx="19" cy="17"/>
          </a:xfrm>
        </p:grpSpPr>
        <p:sp>
          <p:nvSpPr>
            <p:cNvPr id="30765" name="Drawing 10"/>
            <p:cNvSpPr>
              <a:spLocks/>
            </p:cNvSpPr>
            <p:nvPr/>
          </p:nvSpPr>
          <p:spPr bwMode="auto">
            <a:xfrm>
              <a:off x="0" y="0"/>
              <a:ext cx="19" cy="16"/>
            </a:xfrm>
            <a:custGeom>
              <a:avLst/>
              <a:gdLst>
                <a:gd name="T0" fmla="*/ 0 w 16384"/>
                <a:gd name="T1" fmla="*/ 0 h 16384"/>
                <a:gd name="T2" fmla="*/ 0 w 16384"/>
                <a:gd name="T3" fmla="*/ 0 h 16384"/>
                <a:gd name="T4" fmla="*/ 0 w 16384"/>
                <a:gd name="T5" fmla="*/ 0 h 16384"/>
                <a:gd name="T6" fmla="*/ 0 w 16384"/>
                <a:gd name="T7" fmla="*/ 0 h 16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84"/>
                <a:gd name="T13" fmla="*/ 0 h 16384"/>
                <a:gd name="T14" fmla="*/ 16384 w 16384"/>
                <a:gd name="T15" fmla="*/ 16384 h 16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84" h="16384">
                  <a:moveTo>
                    <a:pt x="8192" y="0"/>
                  </a:moveTo>
                  <a:lnTo>
                    <a:pt x="0" y="16384"/>
                  </a:lnTo>
                  <a:lnTo>
                    <a:pt x="16384" y="16384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0766" name="Rectangle 165"/>
            <p:cNvSpPr>
              <a:spLocks noChangeArrowheads="1"/>
            </p:cNvSpPr>
            <p:nvPr/>
          </p:nvSpPr>
          <p:spPr bwMode="auto">
            <a:xfrm>
              <a:off x="1" y="0"/>
              <a:ext cx="17" cy="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>
                <a:ea typeface="굴림" pitchFamily="50" charset="-127"/>
              </a:endParaRPr>
            </a:p>
          </p:txBody>
        </p:sp>
      </p:grpSp>
      <p:graphicFrame>
        <p:nvGraphicFramePr>
          <p:cNvPr id="81073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8633767"/>
              </p:ext>
            </p:extLst>
          </p:nvPr>
        </p:nvGraphicFramePr>
        <p:xfrm>
          <a:off x="179512" y="1052736"/>
          <a:ext cx="8784976" cy="5112571"/>
        </p:xfrm>
        <a:graphic>
          <a:graphicData uri="http://schemas.openxmlformats.org/drawingml/2006/table">
            <a:tbl>
              <a:tblPr/>
              <a:tblGrid>
                <a:gridCol w="3074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92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78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Наименование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Кол-во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Фото</a:t>
                      </a:r>
                      <a:endParaRPr kumimoji="0" lang="en-US" altLang="ko-K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13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Автоматические швейные машины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94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Автоматические вышивальные машины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4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 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19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Автоматические обжимные пресса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Резерв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1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6</a:t>
                      </a:r>
                      <a:endParaRPr kumimoji="0" lang="ru-RU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10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19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Оборудование для производства жгутов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Резерв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15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휴먼엑스포" pitchFamily="18" charset="-127"/>
                          <a:cs typeface="Arial Unicode MS" pitchFamily="50" charset="-127"/>
                        </a:rPr>
                        <a:t>5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휴먼엑스포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39682" y="159023"/>
            <a:ext cx="2974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3.</a:t>
            </a:r>
            <a:r>
              <a:rPr kumimoji="1" lang="ru-RU" altLang="ko-KR" sz="2400" b="1" dirty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2</a:t>
            </a:r>
            <a:r>
              <a:rPr kumimoji="1" lang="en-US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Оборудование</a:t>
            </a:r>
            <a:endParaRPr kumimoji="1" lang="en-US" altLang="ko-KR" sz="2400" b="1" dirty="0">
              <a:latin typeface="Arial Rounded MT Bold" pitchFamily="34" charset="0"/>
              <a:ea typeface="휴먼엑스포" pitchFamily="18" charset="-127"/>
              <a:cs typeface="Arial Unicode MS" pitchFamily="50" charset="-127"/>
            </a:endParaRPr>
          </a:p>
        </p:txBody>
      </p:sp>
      <p:pic>
        <p:nvPicPr>
          <p:cNvPr id="8" name="Изображение 7" descr="IMG_630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8064" y="1460781"/>
            <a:ext cx="1584176" cy="1056117"/>
          </a:xfrm>
          <a:prstGeom prst="rect">
            <a:avLst/>
          </a:prstGeom>
        </p:spPr>
      </p:pic>
      <p:pic>
        <p:nvPicPr>
          <p:cNvPr id="9" name="Изображение 8" descr="IMG_627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6256" y="1460441"/>
            <a:ext cx="1584176" cy="1056118"/>
          </a:xfrm>
          <a:prstGeom prst="rect">
            <a:avLst/>
          </a:prstGeom>
        </p:spPr>
      </p:pic>
      <p:pic>
        <p:nvPicPr>
          <p:cNvPr id="10" name="Изображение 9" descr="IMG_622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8064" y="3885050"/>
            <a:ext cx="1584176" cy="1056118"/>
          </a:xfrm>
          <a:prstGeom prst="rect">
            <a:avLst/>
          </a:prstGeom>
        </p:spPr>
      </p:pic>
      <p:pic>
        <p:nvPicPr>
          <p:cNvPr id="11" name="Изображение 10" descr="IMG_624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6256" y="3885050"/>
            <a:ext cx="1584176" cy="1056118"/>
          </a:xfrm>
          <a:prstGeom prst="rect">
            <a:avLst/>
          </a:prstGeom>
        </p:spPr>
      </p:pic>
      <p:pic>
        <p:nvPicPr>
          <p:cNvPr id="13" name="Изображение 12" descr="IMG_6193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8064" y="5061182"/>
            <a:ext cx="1584176" cy="1056118"/>
          </a:xfrm>
          <a:prstGeom prst="rect">
            <a:avLst/>
          </a:prstGeom>
        </p:spPr>
      </p:pic>
      <p:pic>
        <p:nvPicPr>
          <p:cNvPr id="14" name="Изображение 13" descr="IMG_6199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6256" y="5061182"/>
            <a:ext cx="1584176" cy="1056117"/>
          </a:xfrm>
          <a:prstGeom prst="rect">
            <a:avLst/>
          </a:prstGeom>
        </p:spPr>
      </p:pic>
      <p:pic>
        <p:nvPicPr>
          <p:cNvPr id="12" name="Изображение 11" descr="IMG_8127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8064" y="2684917"/>
            <a:ext cx="1584176" cy="1056118"/>
          </a:xfrm>
          <a:prstGeom prst="rect">
            <a:avLst/>
          </a:prstGeom>
        </p:spPr>
      </p:pic>
      <p:pic>
        <p:nvPicPr>
          <p:cNvPr id="15" name="Изображение 14" descr="IMG_813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76255" y="2684917"/>
            <a:ext cx="1584177" cy="1056118"/>
          </a:xfrm>
          <a:prstGeom prst="rect">
            <a:avLst/>
          </a:prstGeom>
        </p:spPr>
      </p:pic>
    </p:spTree>
  </p:cSld>
  <p:clrMapOvr>
    <a:masterClrMapping/>
  </p:clrMapOvr>
  <p:transition advTm="10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62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1052736"/>
            <a:ext cx="3310421" cy="2664296"/>
          </a:xfrm>
          <a:prstGeom prst="rect">
            <a:avLst/>
          </a:prstGeom>
        </p:spPr>
      </p:pic>
      <p:pic>
        <p:nvPicPr>
          <p:cNvPr id="4" name="Изображение 3" descr="IMG_8109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857" b="20455"/>
          <a:stretch/>
        </p:blipFill>
        <p:spPr>
          <a:xfrm>
            <a:off x="6372200" y="1052736"/>
            <a:ext cx="2664296" cy="266429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85"/>
          <a:stretch/>
        </p:blipFill>
        <p:spPr bwMode="auto">
          <a:xfrm>
            <a:off x="1619672" y="3861048"/>
            <a:ext cx="201622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Picture 2" descr="C:\Users\Lenovo-PC\Рабочий стол\DSCF47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256" r="7692"/>
          <a:stretch>
            <a:fillRect/>
          </a:stretch>
        </p:blipFill>
        <p:spPr bwMode="auto">
          <a:xfrm>
            <a:off x="3707904" y="3861048"/>
            <a:ext cx="2232248" cy="2304256"/>
          </a:xfrm>
          <a:prstGeom prst="rect">
            <a:avLst/>
          </a:prstGeom>
          <a:noFill/>
        </p:spPr>
      </p:pic>
      <p:pic>
        <p:nvPicPr>
          <p:cNvPr id="13" name="Рисунок 12" descr="C:\Users\Comp5\AppData\Local\Microsoft\Windows\Temporary Internet Files\Content.Word\DSCF3179.jpg"/>
          <p:cNvPicPr/>
          <p:nvPr/>
        </p:nvPicPr>
        <p:blipFill>
          <a:blip r:embed="rId6" cstate="print"/>
          <a:srcRect l="7857" t="1709" r="18268" b="14530"/>
          <a:stretch>
            <a:fillRect/>
          </a:stretch>
        </p:blipFill>
        <p:spPr bwMode="auto">
          <a:xfrm>
            <a:off x="3491880" y="1052736"/>
            <a:ext cx="28083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Comp5\AppData\Local\Microsoft\Windows\Temporary Internet Files\Content.Word\DSCF3240.jpg"/>
          <p:cNvPicPr/>
          <p:nvPr/>
        </p:nvPicPr>
        <p:blipFill>
          <a:blip r:embed="rId7" cstate="print"/>
          <a:srcRect l="6414" t="1069" r="7322" b="20910"/>
          <a:stretch>
            <a:fillRect/>
          </a:stretch>
        </p:blipFill>
        <p:spPr bwMode="auto">
          <a:xfrm>
            <a:off x="6012160" y="3861048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Comp5\AppData\Local\Microsoft\Windows\Temporary Internet Files\Content.Word\DSCF3182.jpg"/>
          <p:cNvPicPr/>
          <p:nvPr/>
        </p:nvPicPr>
        <p:blipFill>
          <a:blip r:embed="rId8" cstate="print"/>
          <a:srcRect l="23570" r="-53" b="2474"/>
          <a:stretch>
            <a:fillRect/>
          </a:stretch>
        </p:blipFill>
        <p:spPr bwMode="auto">
          <a:xfrm>
            <a:off x="107504" y="3861048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8477" y="116632"/>
            <a:ext cx="68638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3.</a:t>
            </a:r>
            <a:r>
              <a:rPr kumimoji="1" lang="ru-RU" altLang="ko-KR" sz="2800" b="1" dirty="0">
                <a:ea typeface="휴먼엑스포" pitchFamily="18" charset="-127"/>
                <a:cs typeface="Arial Unicode MS" pitchFamily="50" charset="-127"/>
              </a:rPr>
              <a:t>3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Тестовое и контрольное оборудование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700658"/>
      </p:ext>
    </p:extLst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2"/>
          <p:cNvSpPr>
            <a:spLocks noChangeArrowheads="1"/>
          </p:cNvSpPr>
          <p:nvPr/>
        </p:nvSpPr>
        <p:spPr bwMode="auto">
          <a:xfrm>
            <a:off x="4644008" y="1052736"/>
            <a:ext cx="352839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 smtClean="0">
                <a:ea typeface="휴먼엑스포" pitchFamily="18" charset="-127"/>
                <a:cs typeface="Arial Unicode MS" pitchFamily="50" charset="-127"/>
              </a:rPr>
              <a:t>TS16949</a:t>
            </a:r>
            <a:endParaRPr lang="ru-RU" altLang="ko-KR" sz="2800" dirty="0" smtClean="0">
              <a:ea typeface="휴먼엑스포" pitchFamily="18" charset="-127"/>
              <a:cs typeface="Arial Unicode MS" pitchFamily="50" charset="-127"/>
            </a:endParaRPr>
          </a:p>
          <a:p>
            <a:pPr algn="ctr"/>
            <a:endParaRPr lang="ru-RU" altLang="ko-KR" sz="2400" dirty="0" smtClean="0">
              <a:ea typeface="휴먼엑스포" pitchFamily="18" charset="-127"/>
              <a:cs typeface="Arial Unicode MS" pitchFamily="50" charset="-127"/>
            </a:endParaRPr>
          </a:p>
          <a:p>
            <a:pPr algn="ctr"/>
            <a:r>
              <a:rPr lang="ru-RU" altLang="ko-KR" sz="2400" dirty="0" smtClean="0">
                <a:ea typeface="휴먼엑스포" pitchFamily="18" charset="-127"/>
                <a:cs typeface="Arial Unicode MS" pitchFamily="50" charset="-127"/>
              </a:rPr>
              <a:t>Предприятие в процессе сертификации. </a:t>
            </a:r>
          </a:p>
          <a:p>
            <a:pPr algn="ctr"/>
            <a:r>
              <a:rPr lang="ru-RU" altLang="ko-KR" sz="2400" dirty="0" smtClean="0">
                <a:ea typeface="휴먼엑스포" pitchFamily="18" charset="-127"/>
                <a:cs typeface="Arial Unicode MS" pitchFamily="50" charset="-127"/>
              </a:rPr>
              <a:t>Срок внедрения 2019 год</a:t>
            </a:r>
            <a:endParaRPr lang="en-US" altLang="ko-KR" sz="2400" dirty="0">
              <a:ea typeface="휴먼엑스포" pitchFamily="18" charset="-127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4920" y="159023"/>
            <a:ext cx="2655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ru-RU" altLang="ko-KR" sz="2400" b="1" dirty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4</a:t>
            </a:r>
            <a:r>
              <a:rPr kumimoji="1" lang="en-US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. </a:t>
            </a:r>
            <a:r>
              <a:rPr kumimoji="1" lang="ru-RU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Сертификаты</a:t>
            </a:r>
            <a:r>
              <a:rPr kumimoji="1" lang="en-US" altLang="ko-KR" sz="2400" b="1" dirty="0" smtClean="0">
                <a:latin typeface="Arial Rounded MT Bold" pitchFamily="34" charset="0"/>
                <a:ea typeface="휴먼엑스포" pitchFamily="18" charset="-127"/>
                <a:cs typeface="Arial Unicode MS" pitchFamily="50" charset="-127"/>
              </a:rPr>
              <a:t>  </a:t>
            </a:r>
            <a:endParaRPr kumimoji="1" lang="en-US" altLang="ko-KR" sz="2400" b="1" dirty="0">
              <a:latin typeface="Arial Rounded MT Bold" pitchFamily="34" charset="0"/>
              <a:ea typeface="휴먼엑스포" pitchFamily="18" charset="-127"/>
              <a:cs typeface="Arial Unicode MS" pitchFamily="50" charset="-127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2976" y="1071546"/>
            <a:ext cx="2376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ko-KR" sz="2800" dirty="0">
                <a:ea typeface="휴먼엑스포" pitchFamily="18" charset="-127"/>
                <a:cs typeface="Arial Unicode MS" pitchFamily="50" charset="-127"/>
              </a:rPr>
              <a:t>ISO </a:t>
            </a:r>
            <a:r>
              <a:rPr lang="pt-BR" altLang="ko-KR" sz="2800" dirty="0" smtClean="0">
                <a:ea typeface="휴먼엑스포" pitchFamily="18" charset="-127"/>
                <a:cs typeface="Arial Unicode MS" pitchFamily="50" charset="-127"/>
              </a:rPr>
              <a:t>9001-201</a:t>
            </a:r>
            <a:r>
              <a:rPr lang="ru-RU" altLang="ko-KR" sz="2800" dirty="0" smtClean="0">
                <a:ea typeface="휴먼엑스포" pitchFamily="18" charset="-127"/>
                <a:cs typeface="Arial Unicode MS" pitchFamily="50" charset="-127"/>
              </a:rPr>
              <a:t>5</a:t>
            </a:r>
            <a:endParaRPr lang="en-US" altLang="ko-KR" sz="2800" dirty="0">
              <a:ea typeface="휴먼엑스포" pitchFamily="18" charset="-127"/>
              <a:cs typeface="Arial Unicode MS" pitchFamily="50" charset="-127"/>
            </a:endParaRPr>
          </a:p>
        </p:txBody>
      </p:sp>
      <p:pic>
        <p:nvPicPr>
          <p:cNvPr id="7" name="Рисунок 6" descr="Сертификат I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00174"/>
            <a:ext cx="3270374" cy="4647145"/>
          </a:xfrm>
          <a:prstGeom prst="rect">
            <a:avLst/>
          </a:prstGeom>
        </p:spPr>
      </p:pic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88032" y="1412776"/>
            <a:ext cx="8604448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>
              <a:buFont typeface="Wingdings" pitchFamily="2" charset="2"/>
              <a:buNone/>
            </a:pPr>
            <a:r>
              <a:rPr kumimoji="1" lang="ru-RU" altLang="ko-KR" sz="3600" b="1" dirty="0">
                <a:solidFill>
                  <a:srgbClr val="FF0000"/>
                </a:solidFill>
                <a:ea typeface="휴먼엑스포" pitchFamily="18" charset="-127"/>
                <a:cs typeface="Arial Unicode MS" pitchFamily="50" charset="-127"/>
              </a:rPr>
              <a:t>П</a:t>
            </a:r>
            <a:r>
              <a:rPr kumimoji="1" lang="ru-RU" altLang="ko-KR" sz="3600" b="1" dirty="0" smtClean="0">
                <a:solidFill>
                  <a:srgbClr val="FF0000"/>
                </a:solidFill>
                <a:ea typeface="휴먼엑스포" pitchFamily="18" charset="-127"/>
                <a:cs typeface="Arial Unicode MS" pitchFamily="50" charset="-127"/>
              </a:rPr>
              <a:t>роизводимая продукция </a:t>
            </a:r>
          </a:p>
          <a:p>
            <a:pPr algn="ctr" latinLnBrk="1">
              <a:buFont typeface="Wingdings" pitchFamily="2" charset="2"/>
              <a:buNone/>
            </a:pPr>
            <a:r>
              <a:rPr kumimoji="1" lang="ru-RU" altLang="ko-KR" sz="3600" b="1" dirty="0" smtClean="0">
                <a:solidFill>
                  <a:srgbClr val="FF0000"/>
                </a:solidFill>
                <a:ea typeface="휴먼엑스포" pitchFamily="18" charset="-127"/>
                <a:cs typeface="Arial Unicode MS" pitchFamily="50" charset="-127"/>
              </a:rPr>
              <a:t>защищена соответствующими патентами</a:t>
            </a:r>
          </a:p>
          <a:p>
            <a:pPr algn="ctr"/>
            <a:endParaRPr kumimoji="1" lang="ru-RU" altLang="ko-KR" sz="4000" b="1" i="1" dirty="0" smtClean="0">
              <a:ea typeface="휴먼엑스포" pitchFamily="18" charset="-127"/>
              <a:cs typeface="Arial Unicode MS" pitchFamily="50" charset="-127"/>
            </a:endParaRPr>
          </a:p>
          <a:p>
            <a:pPr algn="ctr"/>
            <a:r>
              <a:rPr kumimoji="1" lang="ru-RU" altLang="ko-KR" sz="5400" b="1" i="1" dirty="0" smtClean="0">
                <a:ea typeface="휴먼엑스포" pitchFamily="18" charset="-127"/>
                <a:cs typeface="Arial Unicode MS" pitchFamily="50" charset="-127"/>
              </a:rPr>
              <a:t>Спасибо </a:t>
            </a:r>
            <a:endParaRPr kumimoji="1" lang="ru-RU" altLang="ko-KR" sz="5400" b="1" i="1" dirty="0">
              <a:ea typeface="휴먼엑스포" pitchFamily="18" charset="-127"/>
              <a:cs typeface="Arial Unicode MS" pitchFamily="50" charset="-127"/>
            </a:endParaRPr>
          </a:p>
          <a:p>
            <a:pPr algn="ctr"/>
            <a:r>
              <a:rPr kumimoji="1" lang="ru-RU" altLang="ko-KR" sz="5400" b="1" i="1" dirty="0">
                <a:ea typeface="휴먼엑스포" pitchFamily="18" charset="-127"/>
                <a:cs typeface="Arial Unicode MS" pitchFamily="50" charset="-127"/>
              </a:rPr>
              <a:t>за внимание</a:t>
            </a:r>
          </a:p>
          <a:p>
            <a:pPr algn="ctr" latinLnBrk="1">
              <a:buFont typeface="Wingdings" pitchFamily="2" charset="2"/>
              <a:buNone/>
            </a:pPr>
            <a:endParaRPr kumimoji="1" lang="en-US" altLang="ko-KR" sz="5400" b="1" i="1" dirty="0">
              <a:ea typeface="휴먼엑스포" pitchFamily="18" charset="-127"/>
              <a:cs typeface="Arial Unicode MS" pitchFamily="50" charset="-127"/>
            </a:endParaRPr>
          </a:p>
        </p:txBody>
      </p:sp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96024" y="116632"/>
            <a:ext cx="50482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1.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Информация о предприятии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graphicFrame>
        <p:nvGraphicFramePr>
          <p:cNvPr id="5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8671865"/>
              </p:ext>
            </p:extLst>
          </p:nvPr>
        </p:nvGraphicFramePr>
        <p:xfrm>
          <a:off x="220625" y="1484784"/>
          <a:ext cx="8640960" cy="4041625"/>
        </p:xfrm>
        <a:graphic>
          <a:graphicData uri="http://schemas.openxmlformats.org/drawingml/2006/table">
            <a:tbl>
              <a:tblPr/>
              <a:tblGrid>
                <a:gridCol w="26164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24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Компания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ООО ТЕПЛОДОМ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Дата основания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Июнь 1997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201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7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оборот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100 000 000 р.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3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Продукция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Системы обогрева сидений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Электронные блоки управления нагревателями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Обогрев руля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Вентиляция сидений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Коллектив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70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человек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33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Телефон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/>
                        <a:ea typeface="휴먼엑스포" pitchFamily="18" charset="-127"/>
                        <a:cs typeface="Arial Rounded MT Bold"/>
                      </a:endParaRPr>
                    </a:p>
                  </a:txBody>
                  <a:tcPr marL="82296" marR="822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Tel  : +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7499 1486347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Tel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 : +</a:t>
                      </a:r>
                      <a:r>
                        <a:rPr kumimoji="1" lang="ru-R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7499 1486367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/>
                          <a:ea typeface="휴먼엑스포" pitchFamily="18" charset="-127"/>
                          <a:cs typeface="Arial Rounded MT Bold"/>
                        </a:rPr>
                        <a:t>www.teplodom.ru</a:t>
                      </a:r>
                    </a:p>
                  </a:txBody>
                  <a:tcPr marL="82296" marR="82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모서리가 둥근 직사각형 24"/>
          <p:cNvSpPr/>
          <p:nvPr/>
        </p:nvSpPr>
        <p:spPr>
          <a:xfrm>
            <a:off x="452860" y="5749175"/>
            <a:ext cx="1080120" cy="2918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1600" dirty="0" smtClean="0">
                <a:solidFill>
                  <a:schemeClr val="tx1"/>
                </a:solidFill>
                <a:latin typeface="Arial Rounded MT Bold" pitchFamily="34" charset="0"/>
                <a:ea typeface="휴먼엑스포" pitchFamily="18" charset="-127"/>
              </a:rPr>
              <a:t>Склад </a:t>
            </a:r>
            <a:endParaRPr lang="en-US" altLang="ko-KR" sz="1600" dirty="0">
              <a:solidFill>
                <a:schemeClr val="tx1"/>
              </a:solidFill>
              <a:latin typeface="Arial Rounded MT Bold" pitchFamily="34" charset="0"/>
              <a:ea typeface="휴먼엑스포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589850" y="5757950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kumimoji="1" lang="ru-RU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1000 кв. м.</a:t>
            </a:r>
            <a:endParaRPr kumimoji="1" lang="en-US" altLang="ko-KR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96024" y="116632"/>
            <a:ext cx="5230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1.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1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Информация о предприятии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196024" y="5517232"/>
            <a:ext cx="8715436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467544" y="908720"/>
            <a:ext cx="1656184" cy="2857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ko-KR" sz="1600" dirty="0" smtClean="0">
                <a:solidFill>
                  <a:schemeClr val="tx1"/>
                </a:solidFill>
                <a:latin typeface="Arial Rounded MT Bold" pitchFamily="34" charset="0"/>
                <a:ea typeface="휴먼엑스포" pitchFamily="18" charset="-127"/>
              </a:rPr>
              <a:t>Производство</a:t>
            </a:r>
            <a:endParaRPr lang="en-US" altLang="ko-KR" sz="1600" dirty="0">
              <a:solidFill>
                <a:schemeClr val="tx1"/>
              </a:solidFill>
              <a:latin typeface="Arial Rounded MT Bold" pitchFamily="34" charset="0"/>
              <a:ea typeface="휴먼엑스포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67544" y="1268760"/>
            <a:ext cx="408470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</a:pPr>
            <a:r>
              <a:rPr kumimoji="1" lang="ru-RU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kumimoji="1" lang="ru-RU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000 кв. м. </a:t>
            </a:r>
            <a:endParaRPr kumimoji="1" lang="en-US" altLang="ko-KR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" name="Изображение 6" descr="IMG_61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3978" y="1743615"/>
            <a:ext cx="7056536" cy="3752285"/>
          </a:xfrm>
          <a:prstGeom prst="rect">
            <a:avLst/>
          </a:prstGeom>
        </p:spPr>
      </p:pic>
      <p:sp>
        <p:nvSpPr>
          <p:cNvPr id="11" name="직사각형 20"/>
          <p:cNvSpPr/>
          <p:nvPr/>
        </p:nvSpPr>
        <p:spPr>
          <a:xfrm>
            <a:off x="2258364" y="1247428"/>
            <a:ext cx="408470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</a:pPr>
            <a:r>
              <a:rPr kumimoji="1" lang="ru-RU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Резерв 500 кв. м. </a:t>
            </a:r>
            <a:endParaRPr kumimoji="1" lang="en-US" altLang="ko-KR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" name="직사각형 20"/>
          <p:cNvSpPr/>
          <p:nvPr/>
        </p:nvSpPr>
        <p:spPr>
          <a:xfrm>
            <a:off x="2843808" y="5757949"/>
            <a:ext cx="408470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</a:pPr>
            <a:r>
              <a:rPr kumimoji="1" lang="ru-RU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Резерв 500 кв. м. </a:t>
            </a:r>
            <a:endParaRPr kumimoji="1" lang="en-US" altLang="ko-KR" sz="14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Изображение 41" descr="Карта1-2_рус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1"/>
            <a:ext cx="9144000" cy="5415241"/>
          </a:xfrm>
          <a:prstGeom prst="rect">
            <a:avLst/>
          </a:prstGeom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96024" y="159023"/>
            <a:ext cx="8768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1.</a:t>
            </a:r>
            <a:r>
              <a:rPr kumimoji="1" lang="en-US" altLang="ko-KR" sz="2400" b="1" dirty="0">
                <a:ea typeface="휴먼엑스포" pitchFamily="18" charset="-127"/>
                <a:cs typeface="Arial Unicode MS" pitchFamily="50" charset="-127"/>
              </a:rPr>
              <a:t>2</a:t>
            </a: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Месторасположение предприятия (логистическая схема)</a:t>
            </a:r>
            <a:endParaRPr kumimoji="1" lang="en-US" altLang="ko-KR" sz="2400" b="1" dirty="0">
              <a:ea typeface="휴먼엑스포" pitchFamily="18" charset="-127"/>
              <a:cs typeface="Arial Unicode MS" pitchFamily="50" charset="-127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92280" y="620688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Изображение 38" descr="Теплодом_мал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4288" y="548680"/>
            <a:ext cx="29822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01469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96024" y="116632"/>
            <a:ext cx="29748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1.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3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ОЕМ-поставки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92280" y="620688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Изображение 13" descr="Теплодом_мал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4288" y="548680"/>
            <a:ext cx="298227" cy="432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" y="977032"/>
            <a:ext cx="9124950" cy="51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691966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Карта1-4_рус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36713"/>
            <a:ext cx="9036496" cy="5400600"/>
          </a:xfrm>
          <a:prstGeom prst="rect">
            <a:avLst/>
          </a:prstGeom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96024" y="116632"/>
            <a:ext cx="55286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1.</a:t>
            </a:r>
            <a:r>
              <a:rPr kumimoji="1" lang="ru-RU" altLang="ko-KR" sz="2800" b="1" dirty="0">
                <a:ea typeface="휴먼엑스포" pitchFamily="18" charset="-127"/>
                <a:cs typeface="Arial Unicode MS" pitchFamily="50" charset="-127"/>
              </a:rPr>
              <a:t>4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Поставки на вторичный рынок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016" y="910461"/>
            <a:ext cx="89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Дистрибьюторы более чем</a:t>
            </a:r>
            <a:r>
              <a:rPr lang="ru-RU" dirty="0"/>
              <a:t> </a:t>
            </a:r>
            <a:r>
              <a:rPr lang="ru-RU" dirty="0" smtClean="0"/>
              <a:t>в 50 городах России и Ближнего Зарубежья.</a:t>
            </a:r>
          </a:p>
          <a:p>
            <a:r>
              <a:rPr lang="ru-RU" dirty="0" smtClean="0"/>
              <a:t>Нашу продукцию можно встретить</a:t>
            </a:r>
            <a:r>
              <a:rPr lang="en-US" dirty="0" smtClean="0"/>
              <a:t> </a:t>
            </a:r>
            <a:r>
              <a:rPr lang="ru-RU" dirty="0" smtClean="0"/>
              <a:t>по всей</a:t>
            </a:r>
            <a:r>
              <a:rPr lang="en-US" dirty="0" smtClean="0"/>
              <a:t> </a:t>
            </a:r>
            <a:r>
              <a:rPr lang="ru-RU" dirty="0" smtClean="0"/>
              <a:t>стране.</a:t>
            </a:r>
            <a:endParaRPr lang="ru-RU" dirty="0"/>
          </a:p>
        </p:txBody>
      </p:sp>
      <p:pic>
        <p:nvPicPr>
          <p:cNvPr id="9" name="Изображение 8" descr="Теплодом_мал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4288" y="548680"/>
            <a:ext cx="29822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8133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RAV-4-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172" r="14063"/>
          <a:stretch/>
        </p:blipFill>
        <p:spPr>
          <a:xfrm>
            <a:off x="107504" y="1061603"/>
            <a:ext cx="2232248" cy="2799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3646765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ручной </a:t>
            </a:r>
          </a:p>
          <a:p>
            <a:pPr algn="ctr"/>
            <a:r>
              <a:rPr lang="ru-RU" dirty="0" smtClean="0"/>
              <a:t>оснастке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11752" y="364676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вышивальных машинах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39544" y="364676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швейных</a:t>
            </a:r>
          </a:p>
          <a:p>
            <a:pPr algn="ctr"/>
            <a:r>
              <a:rPr lang="ru-RU" dirty="0" smtClean="0"/>
              <a:t> машинах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59873" y="5805264"/>
            <a:ext cx="223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Вентиляция сидений</a:t>
            </a:r>
            <a:endParaRPr lang="ru-RU" dirty="0"/>
          </a:p>
        </p:txBody>
      </p:sp>
      <p:pic>
        <p:nvPicPr>
          <p:cNvPr id="7" name="Изображение 6" descr="теплодом2т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83760" y="1316764"/>
            <a:ext cx="1728192" cy="2304256"/>
          </a:xfrm>
          <a:prstGeom prst="rect">
            <a:avLst/>
          </a:prstGeom>
        </p:spPr>
      </p:pic>
      <p:pic>
        <p:nvPicPr>
          <p:cNvPr id="9" name="Изображение 8" descr="емеля2т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9344" y="1316764"/>
            <a:ext cx="1728192" cy="2328260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5934170" y="2245434"/>
            <a:ext cx="725703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0800000" flipH="1">
            <a:off x="1835697" y="4941168"/>
            <a:ext cx="648073" cy="43204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2267744" y="2420888"/>
            <a:ext cx="648072" cy="43204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Изображение 13" descr="ЗАЗ - Ланос - 2_отзерк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11552" y="1316764"/>
            <a:ext cx="1728191" cy="2304256"/>
          </a:xfrm>
          <a:prstGeom prst="rect">
            <a:avLst/>
          </a:prstGeom>
        </p:spPr>
      </p:pic>
      <p:pic>
        <p:nvPicPr>
          <p:cNvPr id="1026" name="Picture 2" descr="C:\Users\Lenovo-PC\Рабочий стол\efd7674s-9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509120"/>
            <a:ext cx="1368152" cy="1333949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627785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Обогрев руля</a:t>
            </a:r>
            <a:endParaRPr lang="ru-RU" dirty="0"/>
          </a:p>
        </p:txBody>
      </p:sp>
      <p:pic>
        <p:nvPicPr>
          <p:cNvPr id="8" name="Изображение 7" descr="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509120"/>
            <a:ext cx="1586007" cy="1308733"/>
          </a:xfrm>
          <a:prstGeom prst="rect">
            <a:avLst/>
          </a:prstGeom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91082" y="116632"/>
            <a:ext cx="22928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2.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Продукция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8994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Нагревательный элемент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196" y="4509120"/>
            <a:ext cx="1312916" cy="1310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138" y="4520894"/>
            <a:ext cx="1813310" cy="13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992608"/>
      </p:ext>
    </p:extLst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191082" y="116632"/>
            <a:ext cx="83583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2.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1</a:t>
            </a:r>
            <a:r>
              <a:rPr kumimoji="1" lang="en-US" altLang="ko-KR" sz="28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800" b="1" dirty="0" smtClean="0">
                <a:ea typeface="휴먼엑스포" pitchFamily="18" charset="-127"/>
                <a:cs typeface="Arial Unicode MS" pitchFamily="50" charset="-127"/>
              </a:rPr>
              <a:t>Нагреватели, изготовленные на ручной оснастке</a:t>
            </a:r>
            <a:endParaRPr kumimoji="1" lang="en-US" altLang="ko-KR" sz="2800" b="1" dirty="0">
              <a:ea typeface="휴먼엑스포" pitchFamily="18" charset="-127"/>
              <a:cs typeface="Arial Unicode MS" pitchFamily="50" charset="-127"/>
            </a:endParaRPr>
          </a:p>
        </p:txBody>
      </p:sp>
      <p:graphicFrame>
        <p:nvGraphicFramePr>
          <p:cNvPr id="64" name="표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9355022"/>
              </p:ext>
            </p:extLst>
          </p:nvPr>
        </p:nvGraphicFramePr>
        <p:xfrm>
          <a:off x="179512" y="4149080"/>
          <a:ext cx="8786874" cy="1991958"/>
        </p:xfrm>
        <a:graphic>
          <a:graphicData uri="http://schemas.openxmlformats.org/drawingml/2006/table">
            <a:tbl>
              <a:tblPr/>
              <a:tblGrid>
                <a:gridCol w="2020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5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2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Технические параметры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/>
                      <a:r>
                        <a:rPr lang="ru-RU" sz="1300" dirty="0" smtClean="0"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12-36 Вольт.</a:t>
                      </a:r>
                      <a:r>
                        <a:rPr lang="ru-RU" sz="1300" baseline="0" dirty="0" smtClean="0"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 м</a:t>
                      </a:r>
                      <a:r>
                        <a:rPr lang="ru-RU" sz="1300" dirty="0" smtClean="0">
                          <a:latin typeface="Arial Rounded MT Bold" pitchFamily="34" charset="0"/>
                          <a:ea typeface="Arial Unicode MS" pitchFamily="50" charset="-127"/>
                          <a:cs typeface="Arial Unicode MS" pitchFamily="50" charset="-127"/>
                        </a:rPr>
                        <a:t>аксимум 100 Ватт</a:t>
                      </a:r>
                      <a:endParaRPr lang="en-US" sz="1300" dirty="0" smtClean="0">
                        <a:latin typeface="Arial Rounded MT Bold" pitchFamily="34" charset="0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Тип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altLang="ko-KR" sz="1300" b="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Углеродный нагреватель</a:t>
                      </a:r>
                      <a:endParaRPr lang="en-US" sz="1300" b="0" dirty="0">
                        <a:latin typeface="Arial Rounded MT Bold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3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Основной материал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Углеродная нить 100/205/215/400 ТЕКС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Нетканые материалы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Медные проводники</a:t>
                      </a:r>
                      <a:endParaRPr kumimoji="1" lang="ko-KR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Преимущества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Высокая</a:t>
                      </a: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 эластичность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Низкая себестоимость</a:t>
                      </a:r>
                      <a:endParaRPr lang="ru-RU" altLang="ko-KR" sz="1300" b="0" dirty="0" smtClean="0">
                        <a:solidFill>
                          <a:schemeClr val="tx1"/>
                        </a:solidFill>
                        <a:latin typeface="Arial Rounded MT Bold" pitchFamily="34" charset="0"/>
                        <a:ea typeface="휴먼모음T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Изображение 1" descr="емеля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1268760"/>
            <a:ext cx="2088231" cy="2683299"/>
          </a:xfrm>
          <a:prstGeom prst="rect">
            <a:avLst/>
          </a:prstGeom>
        </p:spPr>
      </p:pic>
      <p:pic>
        <p:nvPicPr>
          <p:cNvPr id="3" name="Изображение 2" descr="DSCF343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27784" y="1340768"/>
            <a:ext cx="1769340" cy="2520280"/>
          </a:xfrm>
          <a:prstGeom prst="rect">
            <a:avLst/>
          </a:prstGeom>
        </p:spPr>
      </p:pic>
      <p:pic>
        <p:nvPicPr>
          <p:cNvPr id="5" name="Изображение 4" descr="емеля2т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4587" y="1340768"/>
            <a:ext cx="1875605" cy="2500807"/>
          </a:xfrm>
          <a:prstGeom prst="rect">
            <a:avLst/>
          </a:prstGeom>
        </p:spPr>
      </p:pic>
      <p:pic>
        <p:nvPicPr>
          <p:cNvPr id="6" name="Изображение 5" descr="DSCF342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16576" y="1340768"/>
            <a:ext cx="2647912" cy="2500806"/>
          </a:xfrm>
          <a:prstGeom prst="rect">
            <a:avLst/>
          </a:prstGeom>
        </p:spPr>
      </p:pic>
    </p:spTree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179512" y="-99392"/>
            <a:ext cx="64514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>
              <a:buFont typeface="Wingdings" pitchFamily="2" charset="2"/>
              <a:buNone/>
            </a:pP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2.</a:t>
            </a: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2</a:t>
            </a:r>
            <a:r>
              <a:rPr kumimoji="1" lang="en-US" altLang="ko-KR" sz="2400" b="1" dirty="0" smtClean="0">
                <a:ea typeface="휴먼엑스포" pitchFamily="18" charset="-127"/>
                <a:cs typeface="Arial Unicode MS" pitchFamily="50" charset="-127"/>
              </a:rPr>
              <a:t> </a:t>
            </a: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Нагревательные элементы, изготовленные </a:t>
            </a:r>
          </a:p>
          <a:p>
            <a:pPr latinLnBrk="1">
              <a:buFont typeface="Wingdings" pitchFamily="2" charset="2"/>
              <a:buNone/>
            </a:pPr>
            <a:r>
              <a:rPr kumimoji="1" lang="ru-RU" altLang="ko-KR" sz="2400" b="1" dirty="0" smtClean="0">
                <a:ea typeface="휴먼엑스포" pitchFamily="18" charset="-127"/>
                <a:cs typeface="Arial Unicode MS" pitchFamily="50" charset="-127"/>
              </a:rPr>
              <a:t>на автоматических швейных машинах</a:t>
            </a:r>
            <a:endParaRPr kumimoji="1" lang="en-US" altLang="ko-KR" sz="2400" b="1" dirty="0">
              <a:ea typeface="휴먼엑스포" pitchFamily="18" charset="-127"/>
              <a:cs typeface="Arial Unicode MS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5868304"/>
              </p:ext>
            </p:extLst>
          </p:nvPr>
        </p:nvGraphicFramePr>
        <p:xfrm>
          <a:off x="179512" y="4221088"/>
          <a:ext cx="8784976" cy="1838389"/>
        </p:xfrm>
        <a:graphic>
          <a:graphicData uri="http://schemas.openxmlformats.org/drawingml/2006/table">
            <a:tbl>
              <a:tblPr/>
              <a:tblGrid>
                <a:gridCol w="2020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5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Технические параметры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5-36 Вольт,</a:t>
                      </a:r>
                      <a:r>
                        <a:rPr lang="ru-RU" sz="1300" baseline="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 максимум 100 Ватт</a:t>
                      </a:r>
                      <a:endParaRPr lang="en-US" sz="1300" dirty="0">
                        <a:latin typeface="Arial Rounded MT Bold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Тип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Обогреватель</a:t>
                      </a:r>
                      <a:r>
                        <a:rPr lang="ru-RU" sz="1300" baseline="0" dirty="0" smtClean="0">
                          <a:latin typeface="Arial Rounded MT Bold" pitchFamily="34" charset="0"/>
                          <a:ea typeface="휴먼엑스포" pitchFamily="18" charset="-127"/>
                          <a:cs typeface="Arial Unicode MS" pitchFamily="50" charset="-127"/>
                        </a:rPr>
                        <a:t> с применением нагревательного провода</a:t>
                      </a:r>
                      <a:endParaRPr lang="en-US" sz="1300" dirty="0">
                        <a:latin typeface="Arial Rounded MT Bold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Основной материал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Нагревательные кабели 4 типов</a:t>
                      </a:r>
                    </a:p>
                    <a:p>
                      <a:pPr>
                        <a:spcBef>
                          <a:spcPct val="20000"/>
                        </a:spcBef>
                      </a:pPr>
                      <a:r>
                        <a:rPr kumimoji="1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Нетканые материалы</a:t>
                      </a:r>
                      <a:endParaRPr kumimoji="1" lang="ko-KR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ko-KR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ea typeface="휴먼모음T" pitchFamily="18" charset="-127"/>
                          <a:cs typeface="Arial Unicode MS" pitchFamily="50" charset="-127"/>
                        </a:rPr>
                        <a:t>Преимущества</a:t>
                      </a:r>
                      <a:endParaRPr kumimoji="0" lang="en-US" altLang="ko-KR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ea typeface="휴먼모음T" pitchFamily="18" charset="-127"/>
                        <a:cs typeface="Arial Unicode MS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Стопроцентная</a:t>
                      </a: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 идентичность геометрических параметров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altLang="ko-KR" sz="1300" b="0" baseline="0" dirty="0" smtClean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휴먼모음T" pitchFamily="18" charset="-127"/>
                        </a:rPr>
                        <a:t>Высокая скорость изготовления, вариативность</a:t>
                      </a:r>
                      <a:endParaRPr lang="en-US" altLang="ko-KR" sz="1300" b="0" dirty="0" smtClean="0">
                        <a:solidFill>
                          <a:schemeClr val="tx1"/>
                        </a:solidFill>
                        <a:latin typeface="Arial Rounded MT Bold" pitchFamily="34" charset="0"/>
                        <a:ea typeface="휴먼모음T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Изображение 2" descr="IMG_6323.JP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58738" y="1340768"/>
            <a:ext cx="3172775" cy="2248809"/>
          </a:xfrm>
          <a:prstGeom prst="rect">
            <a:avLst/>
          </a:prstGeom>
          <a:effectLst/>
        </p:spPr>
      </p:pic>
      <p:pic>
        <p:nvPicPr>
          <p:cNvPr id="4" name="Изображение 3" descr="IMG_626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82062" y="2564904"/>
            <a:ext cx="1461258" cy="1049082"/>
          </a:xfrm>
          <a:prstGeom prst="rect">
            <a:avLst/>
          </a:prstGeom>
        </p:spPr>
      </p:pic>
      <p:pic>
        <p:nvPicPr>
          <p:cNvPr id="6" name="Изображение 5" descr="ЗАЗ - Ланос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67744" y="1340768"/>
            <a:ext cx="1800200" cy="2239147"/>
          </a:xfrm>
          <a:prstGeom prst="rect">
            <a:avLst/>
          </a:prstGeom>
        </p:spPr>
      </p:pic>
      <p:pic>
        <p:nvPicPr>
          <p:cNvPr id="17" name="Изображение 16" descr="ЗАЗ - Ланос - 2_отзерк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9952" y="1340768"/>
            <a:ext cx="1584176" cy="2232248"/>
          </a:xfrm>
          <a:prstGeom prst="rect">
            <a:avLst/>
          </a:prstGeom>
        </p:spPr>
      </p:pic>
      <p:pic>
        <p:nvPicPr>
          <p:cNvPr id="5" name="Изображение 4" descr="DSCF3413_осветленное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68760"/>
            <a:ext cx="1944216" cy="2651462"/>
          </a:xfrm>
          <a:prstGeom prst="rect">
            <a:avLst/>
          </a:prstGeom>
        </p:spPr>
      </p:pic>
    </p:spTree>
  </p:cSld>
  <p:clrMapOvr>
    <a:masterClrMapping/>
  </p:clrMapOvr>
  <p:transition advTm="7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26691</TotalTime>
  <Words>570</Words>
  <Application>Microsoft Office PowerPoint</Application>
  <PresentationFormat>Экран (4:3)</PresentationFormat>
  <Paragraphs>165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ТЕПЛОДОМ</dc:title>
  <dc:creator>user</dc:creator>
  <cp:lastModifiedBy>sale3</cp:lastModifiedBy>
  <cp:revision>1091</cp:revision>
  <cp:lastPrinted>2014-09-12T08:16:15Z</cp:lastPrinted>
  <dcterms:created xsi:type="dcterms:W3CDTF">2012-01-18T05:25:07Z</dcterms:created>
  <dcterms:modified xsi:type="dcterms:W3CDTF">2018-03-19T10:07:47Z</dcterms:modified>
</cp:coreProperties>
</file>